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496" r:id="rId2"/>
  </p:sldIdLst>
  <p:sldSz cx="12192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8" d="100"/>
          <a:sy n="58" d="100"/>
        </p:scale>
        <p:origin x="25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68E7BC-6EEE-48E6-9A3E-A2720C2315FC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57400" y="1143000"/>
            <a:ext cx="2743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44FA-C0C2-480B-AEA8-25D10669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97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244726"/>
            <a:ext cx="10363200" cy="4775200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7204076"/>
            <a:ext cx="9144000" cy="3311524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73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380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30250"/>
            <a:ext cx="26289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730250"/>
            <a:ext cx="7734300" cy="1162367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86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79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419479"/>
            <a:ext cx="10515600" cy="5705474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9178929"/>
            <a:ext cx="10515600" cy="3000374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63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651250"/>
            <a:ext cx="5181600" cy="870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651250"/>
            <a:ext cx="5181600" cy="87026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330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30253"/>
            <a:ext cx="1051560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362326"/>
            <a:ext cx="5157787" cy="1647824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010150"/>
            <a:ext cx="5157787" cy="7369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362326"/>
            <a:ext cx="5183188" cy="1647824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010150"/>
            <a:ext cx="5183188" cy="73691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344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21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650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14400"/>
            <a:ext cx="3932237" cy="32004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974853"/>
            <a:ext cx="6172200" cy="974725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114800"/>
            <a:ext cx="3932237" cy="762317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81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14400"/>
            <a:ext cx="3932237" cy="32004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974853"/>
            <a:ext cx="6172200" cy="9747250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114800"/>
            <a:ext cx="3932237" cy="7623176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701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30253"/>
            <a:ext cx="105156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651250"/>
            <a:ext cx="105156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2712703"/>
            <a:ext cx="2743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F0A79-475E-4FE6-BDC8-5BA03804C1ED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2712703"/>
            <a:ext cx="2743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7C4D7-77BC-44F0-A79B-B7CB3984D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45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FAEDE07-C249-4BF2-AC9D-6A9F8D88F6B1}"/>
              </a:ext>
            </a:extLst>
          </p:cNvPr>
          <p:cNvGrpSpPr/>
          <p:nvPr/>
        </p:nvGrpSpPr>
        <p:grpSpPr>
          <a:xfrm>
            <a:off x="79278" y="677589"/>
            <a:ext cx="12165143" cy="5520327"/>
            <a:chOff x="79278" y="4601192"/>
            <a:chExt cx="12165143" cy="5520327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8889905-354B-4D47-B052-CDBB1AD21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5446" y="4914692"/>
              <a:ext cx="3691094" cy="2442331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8EB618C-5149-46B7-902A-9AA0030DA6B1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5446" y="4914692"/>
              <a:ext cx="3691094" cy="244233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B221F2A-243F-4179-BD2E-3607AB7FF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278" y="7449645"/>
              <a:ext cx="3286312" cy="267187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803CCDE-8FCB-4358-8536-2AC72616FE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62108" y="7436116"/>
              <a:ext cx="2442331" cy="244233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4CE5610-1873-4735-8333-D92705BED056}"/>
                </a:ext>
              </a:extLst>
            </p:cNvPr>
            <p:cNvSpPr txBox="1"/>
            <p:nvPr/>
          </p:nvSpPr>
          <p:spPr>
            <a:xfrm>
              <a:off x="1943129" y="4601192"/>
              <a:ext cx="1243097" cy="3550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7" dirty="0">
                  <a:latin typeface="Tw Cen MT" panose="020B0602020104020603" pitchFamily="34" charset="0"/>
                </a:rPr>
                <a:t>sRGB image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F8D3960-3E27-43D8-B48C-89E2366F2EA1}"/>
                </a:ext>
              </a:extLst>
            </p:cNvPr>
            <p:cNvGrpSpPr/>
            <p:nvPr/>
          </p:nvGrpSpPr>
          <p:grpSpPr>
            <a:xfrm>
              <a:off x="4621657" y="4648491"/>
              <a:ext cx="7622764" cy="5391746"/>
              <a:chOff x="8665606" y="1800770"/>
              <a:chExt cx="14292683" cy="10109524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C3241F2-6B57-45F8-8AF3-C5605F8D4E8F}"/>
                  </a:ext>
                </a:extLst>
              </p:cNvPr>
              <p:cNvSpPr txBox="1"/>
              <p:nvPr/>
            </p:nvSpPr>
            <p:spPr>
              <a:xfrm>
                <a:off x="8665606" y="4898585"/>
                <a:ext cx="4848683" cy="29431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920" dirty="0">
                    <a:latin typeface="Tw Cen MT" panose="020B0602020104020603" pitchFamily="34" charset="0"/>
                  </a:rPr>
                  <a:t>Restore color values lost</a:t>
                </a:r>
                <a:br>
                  <a:rPr lang="en-US" sz="1920" dirty="0">
                    <a:latin typeface="Tw Cen MT" panose="020B0602020104020603" pitchFamily="34" charset="0"/>
                  </a:rPr>
                </a:br>
                <a:r>
                  <a:rPr lang="en-US" sz="1920" dirty="0">
                    <a:latin typeface="Tw Cen MT" panose="020B0602020104020603" pitchFamily="34" charset="0"/>
                  </a:rPr>
                  <a:t>due to clipping when the</a:t>
                </a:r>
                <a:br>
                  <a:rPr lang="en-US" sz="1920" dirty="0">
                    <a:latin typeface="Tw Cen MT" panose="020B0602020104020603" pitchFamily="34" charset="0"/>
                  </a:rPr>
                </a:br>
                <a:r>
                  <a:rPr lang="en-US" sz="1920" dirty="0">
                    <a:latin typeface="Tw Cen MT" panose="020B0602020104020603" pitchFamily="34" charset="0"/>
                  </a:rPr>
                  <a:t>image was converted</a:t>
                </a:r>
                <a:br>
                  <a:rPr lang="en-US" sz="1920" dirty="0">
                    <a:latin typeface="Tw Cen MT" panose="020B0602020104020603" pitchFamily="34" charset="0"/>
                  </a:rPr>
                </a:br>
                <a:r>
                  <a:rPr lang="en-US" sz="1920" dirty="0">
                    <a:latin typeface="Tw Cen MT" panose="020B0602020104020603" pitchFamily="34" charset="0"/>
                  </a:rPr>
                  <a:t>to a small-gamut </a:t>
                </a:r>
                <a:br>
                  <a:rPr lang="en-US" sz="1920" dirty="0">
                    <a:latin typeface="Tw Cen MT" panose="020B0602020104020603" pitchFamily="34" charset="0"/>
                  </a:rPr>
                </a:br>
                <a:r>
                  <a:rPr lang="en-US" sz="1920" dirty="0">
                    <a:latin typeface="Tw Cen MT" panose="020B0602020104020603" pitchFamily="34" charset="0"/>
                  </a:rPr>
                  <a:t>color space. 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E3240B1C-7791-4EFD-B20D-0C0C99882506}"/>
                  </a:ext>
                </a:extLst>
              </p:cNvPr>
              <p:cNvSpPr txBox="1"/>
              <p:nvPr/>
            </p:nvSpPr>
            <p:spPr>
              <a:xfrm>
                <a:off x="14572914" y="1800770"/>
                <a:ext cx="6254837" cy="6656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707" dirty="0">
                    <a:latin typeface="Tw Cen MT" panose="020B0602020104020603" pitchFamily="34" charset="0"/>
                  </a:rPr>
                  <a:t>Our recovered ProPhoto RGB image</a:t>
                </a:r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11BC2ED7-292E-4105-A5ED-23EF19928E2E}"/>
                  </a:ext>
                </a:extLst>
              </p:cNvPr>
              <p:cNvGrpSpPr/>
              <p:nvPr/>
            </p:nvGrpSpPr>
            <p:grpSpPr>
              <a:xfrm>
                <a:off x="13431292" y="6900530"/>
                <a:ext cx="9526997" cy="5009764"/>
                <a:chOff x="13431292" y="6900530"/>
                <a:chExt cx="9526997" cy="5009764"/>
              </a:xfrm>
            </p:grpSpPr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3D542A03-4982-47AA-993A-5EF5E7B135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3431292" y="6900530"/>
                  <a:ext cx="6096953" cy="5009764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7D428CF3-2964-4A9C-80D6-60C6CE40E6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8377145" y="7022242"/>
                  <a:ext cx="4581144" cy="4581144"/>
                </a:xfrm>
                <a:prstGeom prst="rect">
                  <a:avLst/>
                </a:prstGeom>
              </p:spPr>
            </p:pic>
          </p:grpSp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720295CB-E74D-42BB-ADE2-46297B5953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4208885" y="2315394"/>
                <a:ext cx="6920801" cy="4579370"/>
              </a:xfrm>
              <a:prstGeom prst="rect">
                <a:avLst/>
              </a:prstGeom>
            </p:spPr>
          </p:pic>
        </p:grpSp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B332C8F6-C7DD-46A1-9F20-A99031B9CEB7}"/>
                </a:ext>
              </a:extLst>
            </p:cNvPr>
            <p:cNvSpPr/>
            <p:nvPr/>
          </p:nvSpPr>
          <p:spPr>
            <a:xfrm>
              <a:off x="5442510" y="5527001"/>
              <a:ext cx="1111911" cy="682929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6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E5E2F7F-1986-4C65-AEA8-C1C92A6059DE}"/>
                </a:ext>
              </a:extLst>
            </p:cNvPr>
            <p:cNvSpPr txBox="1"/>
            <p:nvPr/>
          </p:nvSpPr>
          <p:spPr>
            <a:xfrm>
              <a:off x="4579953" y="5231666"/>
              <a:ext cx="2569101" cy="3877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920" b="1" dirty="0">
                  <a:solidFill>
                    <a:srgbClr val="0070C0"/>
                  </a:solidFill>
                  <a:latin typeface="Tw Cen MT" panose="020B0602020104020603" pitchFamily="34" charset="0"/>
                </a:rPr>
                <a:t>Color space conversion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E5F0C7A-9FBD-40CA-8538-F840BCA122E1}"/>
              </a:ext>
            </a:extLst>
          </p:cNvPr>
          <p:cNvGrpSpPr/>
          <p:nvPr/>
        </p:nvGrpSpPr>
        <p:grpSpPr>
          <a:xfrm>
            <a:off x="61688" y="6447438"/>
            <a:ext cx="12166198" cy="5000075"/>
            <a:chOff x="61688" y="4784894"/>
            <a:chExt cx="12166198" cy="5000075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5775F529-22F0-4B57-ACE7-7899A5F4B8A1}"/>
                </a:ext>
              </a:extLst>
            </p:cNvPr>
            <p:cNvPicPr>
              <a:picLocks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885546" y="6271840"/>
              <a:ext cx="94995" cy="1099238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F58413F-48CC-4F82-887A-C0D41E3E6C26}"/>
                </a:ext>
              </a:extLst>
            </p:cNvPr>
            <p:cNvSpPr txBox="1"/>
            <p:nvPr/>
          </p:nvSpPr>
          <p:spPr>
            <a:xfrm>
              <a:off x="11750855" y="6069609"/>
              <a:ext cx="441146" cy="256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67" dirty="0">
                  <a:latin typeface="Tw Cen MT" panose="020B0602020104020603" pitchFamily="34" charset="0"/>
                  <a:cs typeface="Arial" panose="020B0604020202020204" pitchFamily="34" charset="0"/>
                </a:rPr>
                <a:t>0.01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A87418-24BE-4985-8CA6-9D800BE9BA1D}"/>
                </a:ext>
              </a:extLst>
            </p:cNvPr>
            <p:cNvSpPr txBox="1"/>
            <p:nvPr/>
          </p:nvSpPr>
          <p:spPr>
            <a:xfrm>
              <a:off x="11786740" y="7371079"/>
              <a:ext cx="441146" cy="256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67" dirty="0">
                  <a:latin typeface="Tw Cen MT" panose="020B0602020104020603" pitchFamily="34" charset="0"/>
                  <a:cs typeface="Arial" panose="020B0604020202020204" pitchFamily="34" charset="0"/>
                </a:rPr>
                <a:t>0.00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490AD50-E5AA-4558-9853-C64265F196E8}"/>
                </a:ext>
              </a:extLst>
            </p:cNvPr>
            <p:cNvSpPr txBox="1"/>
            <p:nvPr/>
          </p:nvSpPr>
          <p:spPr>
            <a:xfrm>
              <a:off x="9474784" y="4784894"/>
              <a:ext cx="1049133" cy="3550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7" dirty="0">
                  <a:latin typeface="Tw Cen MT" panose="020B0602020104020603" pitchFamily="34" charset="0"/>
                </a:rPr>
                <a:t>Error map</a:t>
              </a:r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40865EFE-801E-4C7E-AFA4-E5A787A13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311135" y="5089659"/>
              <a:ext cx="3425551" cy="2445889"/>
            </a:xfrm>
            <a:prstGeom prst="rect">
              <a:avLst/>
            </a:prstGeom>
          </p:spPr>
        </p:pic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323FA15-7F0E-4BE0-B283-B006893E11A5}"/>
                </a:ext>
              </a:extLst>
            </p:cNvPr>
            <p:cNvGrpSpPr/>
            <p:nvPr/>
          </p:nvGrpSpPr>
          <p:grpSpPr>
            <a:xfrm>
              <a:off x="61688" y="7396591"/>
              <a:ext cx="3741535" cy="2388378"/>
              <a:chOff x="7397344" y="6908762"/>
              <a:chExt cx="9317065" cy="5381273"/>
            </a:xfrm>
          </p:grpSpPr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993389F4-D397-4B3D-934E-25D5EA0795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397344" y="6908762"/>
                <a:ext cx="5891714" cy="5381273"/>
              </a:xfrm>
              <a:prstGeom prst="rect">
                <a:avLst/>
              </a:prstGeom>
            </p:spPr>
          </p:pic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155DA181-4B50-49DF-941C-2422EFA027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133265" y="7127206"/>
                <a:ext cx="4581144" cy="4581144"/>
              </a:xfrm>
              <a:prstGeom prst="rect">
                <a:avLst/>
              </a:prstGeom>
            </p:spPr>
          </p:pic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E3826E1-0AFA-4990-9B6E-11D02170935C}"/>
                </a:ext>
              </a:extLst>
            </p:cNvPr>
            <p:cNvSpPr txBox="1"/>
            <p:nvPr/>
          </p:nvSpPr>
          <p:spPr>
            <a:xfrm>
              <a:off x="752497" y="4808019"/>
              <a:ext cx="2877134" cy="3550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7" b="1" dirty="0">
                  <a:solidFill>
                    <a:srgbClr val="0070C0"/>
                  </a:solidFill>
                  <a:latin typeface="Tw Cen MT" panose="020B0602020104020603" pitchFamily="34" charset="0"/>
                </a:rPr>
                <a:t>Original ProPhoto RGB image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F20D4BF-8586-4833-9560-8C16CEB92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8980" y="5123574"/>
              <a:ext cx="3691094" cy="2442331"/>
            </a:xfrm>
            <a:prstGeom prst="rect">
              <a:avLst/>
            </a:prstGeom>
          </p:spPr>
        </p:pic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670A5F6-F5D8-4284-929F-266AA01E4CF6}"/>
                </a:ext>
              </a:extLst>
            </p:cNvPr>
            <p:cNvGrpSpPr/>
            <p:nvPr/>
          </p:nvGrpSpPr>
          <p:grpSpPr>
            <a:xfrm>
              <a:off x="4331518" y="7412043"/>
              <a:ext cx="3802371" cy="2242061"/>
              <a:chOff x="13431292" y="6900530"/>
              <a:chExt cx="9526997" cy="5009764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149E4C4F-842E-485C-B882-FC48445425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431292" y="6900530"/>
                <a:ext cx="6096953" cy="5009764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0A14126C-6F1E-4374-8282-24EDA2E7FE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377145" y="7022242"/>
                <a:ext cx="4581144" cy="4581144"/>
              </a:xfrm>
              <a:prstGeom prst="rect">
                <a:avLst/>
              </a:prstGeom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ADF1C7A-1B0B-475D-9A01-D2201BEFF208}"/>
                </a:ext>
              </a:extLst>
            </p:cNvPr>
            <p:cNvSpPr txBox="1"/>
            <p:nvPr/>
          </p:nvSpPr>
          <p:spPr>
            <a:xfrm>
              <a:off x="4486348" y="4798304"/>
              <a:ext cx="3335913" cy="3550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7" dirty="0">
                  <a:latin typeface="Tw Cen MT" panose="020B0602020104020603" pitchFamily="34" charset="0"/>
                </a:rPr>
                <a:t>Our recovered ProPhoto RGB image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B5AD92F-2B41-4C28-A813-E6DB07E402DE}"/>
                </a:ext>
              </a:extLst>
            </p:cNvPr>
            <p:cNvPicPr>
              <a:picLocks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301924" y="5097217"/>
              <a:ext cx="3706368" cy="24530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1946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45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Tw Cen MT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Hoang Le</dc:creator>
  <cp:lastModifiedBy>Hoang Le</cp:lastModifiedBy>
  <cp:revision>1</cp:revision>
  <dcterms:created xsi:type="dcterms:W3CDTF">2023-06-13T17:49:15Z</dcterms:created>
  <dcterms:modified xsi:type="dcterms:W3CDTF">2023-06-13T17:52:51Z</dcterms:modified>
</cp:coreProperties>
</file>

<file path=docProps/thumbnail.jpeg>
</file>